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75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83056D-026E-47DC-9E78-1C46E0FC0184}" type="datetimeFigureOut">
              <a:rPr lang="ru-RU" smtClean="0"/>
              <a:t>28.02.2018</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04C3A-8710-4042-8A8E-FF963DEEA8E7}" type="slidenum">
              <a:rPr lang="ru-RU" smtClean="0"/>
              <a:t>‹#›</a:t>
            </a:fld>
            <a:endParaRPr lang="ru-RU"/>
          </a:p>
        </p:txBody>
      </p:sp>
    </p:spTree>
    <p:extLst>
      <p:ext uri="{BB962C8B-B14F-4D97-AF65-F5344CB8AC3E}">
        <p14:creationId xmlns:p14="http://schemas.microsoft.com/office/powerpoint/2010/main" val="1554795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C704C3A-8710-4042-8A8E-FF963DEEA8E7}" type="slidenum">
              <a:rPr lang="ru-RU" smtClean="0"/>
              <a:t>3</a:t>
            </a:fld>
            <a:endParaRPr lang="ru-RU"/>
          </a:p>
        </p:txBody>
      </p:sp>
    </p:spTree>
    <p:extLst>
      <p:ext uri="{BB962C8B-B14F-4D97-AF65-F5344CB8AC3E}">
        <p14:creationId xmlns:p14="http://schemas.microsoft.com/office/powerpoint/2010/main" val="943017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B0EE474-88E4-4BB1-898D-468D9A7D84AF}" type="datetimeFigureOut">
              <a:rPr lang="ru-RU" smtClean="0"/>
              <a:t>28.02.2018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DC8A850-B14E-4E62-B487-6EC5C18C97B9}"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877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B0EE474-88E4-4BB1-898D-468D9A7D84AF}" type="datetimeFigureOut">
              <a:rPr lang="ru-RU" smtClean="0"/>
              <a:t>28.02.2018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DC8A850-B14E-4E62-B487-6EC5C18C97B9}" type="slidenum">
              <a:rPr lang="ru-RU" smtClean="0"/>
              <a:t>‹#›</a:t>
            </a:fld>
            <a:endParaRPr lang="ru-RU"/>
          </a:p>
        </p:txBody>
      </p:sp>
    </p:spTree>
    <p:extLst>
      <p:ext uri="{BB962C8B-B14F-4D97-AF65-F5344CB8AC3E}">
        <p14:creationId xmlns:p14="http://schemas.microsoft.com/office/powerpoint/2010/main" val="3856985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B0EE474-88E4-4BB1-898D-468D9A7D84AF}" type="datetimeFigureOut">
              <a:rPr lang="ru-RU" smtClean="0"/>
              <a:t>28.02.2018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DC8A850-B14E-4E62-B487-6EC5C18C97B9}"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347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B0EE474-88E4-4BB1-898D-468D9A7D84AF}" type="datetimeFigureOut">
              <a:rPr lang="ru-RU" smtClean="0"/>
              <a:t>28.02.2018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DC8A850-B14E-4E62-B487-6EC5C18C97B9}" type="slidenum">
              <a:rPr lang="ru-RU" smtClean="0"/>
              <a:t>‹#›</a:t>
            </a:fld>
            <a:endParaRPr lang="ru-RU"/>
          </a:p>
        </p:txBody>
      </p:sp>
    </p:spTree>
    <p:extLst>
      <p:ext uri="{BB962C8B-B14F-4D97-AF65-F5344CB8AC3E}">
        <p14:creationId xmlns:p14="http://schemas.microsoft.com/office/powerpoint/2010/main" val="1144644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B0EE474-88E4-4BB1-898D-468D9A7D84AF}" type="datetimeFigureOut">
              <a:rPr lang="ru-RU" smtClean="0"/>
              <a:t>28.02.2018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DC8A850-B14E-4E62-B487-6EC5C18C97B9}" type="slidenum">
              <a:rPr lang="ru-RU" smtClean="0"/>
              <a:t>‹#›</a:t>
            </a:fld>
            <a:endParaRPr lang="ru-RU"/>
          </a:p>
        </p:txBody>
      </p:sp>
    </p:spTree>
    <p:extLst>
      <p:ext uri="{BB962C8B-B14F-4D97-AF65-F5344CB8AC3E}">
        <p14:creationId xmlns:p14="http://schemas.microsoft.com/office/powerpoint/2010/main" val="2755694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B0EE474-88E4-4BB1-898D-468D9A7D84AF}" type="datetimeFigureOut">
              <a:rPr lang="ru-RU" smtClean="0"/>
              <a:t>28.02.2018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DC8A850-B14E-4E62-B487-6EC5C18C97B9}" type="slidenum">
              <a:rPr lang="ru-RU" smtClean="0"/>
              <a:t>‹#›</a:t>
            </a:fld>
            <a:endParaRPr lang="ru-RU"/>
          </a:p>
        </p:txBody>
      </p:sp>
    </p:spTree>
    <p:extLst>
      <p:ext uri="{BB962C8B-B14F-4D97-AF65-F5344CB8AC3E}">
        <p14:creationId xmlns:p14="http://schemas.microsoft.com/office/powerpoint/2010/main" val="1678084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B0EE474-88E4-4BB1-898D-468D9A7D84AF}" type="datetimeFigureOut">
              <a:rPr lang="ru-RU" smtClean="0"/>
              <a:t>28.02.2018</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2DC8A850-B14E-4E62-B487-6EC5C18C97B9}" type="slidenum">
              <a:rPr lang="ru-RU" smtClean="0"/>
              <a:t>‹#›</a:t>
            </a:fld>
            <a:endParaRPr lang="ru-RU"/>
          </a:p>
        </p:txBody>
      </p:sp>
    </p:spTree>
    <p:extLst>
      <p:ext uri="{BB962C8B-B14F-4D97-AF65-F5344CB8AC3E}">
        <p14:creationId xmlns:p14="http://schemas.microsoft.com/office/powerpoint/2010/main" val="1078917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B0EE474-88E4-4BB1-898D-468D9A7D84AF}" type="datetimeFigureOut">
              <a:rPr lang="ru-RU" smtClean="0"/>
              <a:t>28.02.2018</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DC8A850-B14E-4E62-B487-6EC5C18C97B9}" type="slidenum">
              <a:rPr lang="ru-RU" smtClean="0"/>
              <a:t>‹#›</a:t>
            </a:fld>
            <a:endParaRPr lang="ru-RU"/>
          </a:p>
        </p:txBody>
      </p:sp>
    </p:spTree>
    <p:extLst>
      <p:ext uri="{BB962C8B-B14F-4D97-AF65-F5344CB8AC3E}">
        <p14:creationId xmlns:p14="http://schemas.microsoft.com/office/powerpoint/2010/main" val="1125506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B0EE474-88E4-4BB1-898D-468D9A7D84AF}" type="datetimeFigureOut">
              <a:rPr lang="ru-RU" smtClean="0"/>
              <a:t>28.02.2018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DC8A850-B14E-4E62-B487-6EC5C18C97B9}" type="slidenum">
              <a:rPr lang="ru-RU" smtClean="0"/>
              <a:t>‹#›</a:t>
            </a:fld>
            <a:endParaRPr lang="ru-RU"/>
          </a:p>
        </p:txBody>
      </p:sp>
    </p:spTree>
    <p:extLst>
      <p:ext uri="{BB962C8B-B14F-4D97-AF65-F5344CB8AC3E}">
        <p14:creationId xmlns:p14="http://schemas.microsoft.com/office/powerpoint/2010/main" val="2730747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B0EE474-88E4-4BB1-898D-468D9A7D84AF}" type="datetimeFigureOut">
              <a:rPr lang="ru-RU" smtClean="0"/>
              <a:t>28.02.2018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DC8A850-B14E-4E62-B487-6EC5C18C97B9}" type="slidenum">
              <a:rPr lang="ru-RU" smtClean="0"/>
              <a:t>‹#›</a:t>
            </a:fld>
            <a:endParaRPr lang="ru-RU"/>
          </a:p>
        </p:txBody>
      </p:sp>
    </p:spTree>
    <p:extLst>
      <p:ext uri="{BB962C8B-B14F-4D97-AF65-F5344CB8AC3E}">
        <p14:creationId xmlns:p14="http://schemas.microsoft.com/office/powerpoint/2010/main" val="928448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B0EE474-88E4-4BB1-898D-468D9A7D84AF}" type="datetimeFigureOut">
              <a:rPr lang="ru-RU" smtClean="0"/>
              <a:t>28.02.2018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DC8A850-B14E-4E62-B487-6EC5C18C97B9}" type="slidenum">
              <a:rPr lang="ru-RU" smtClean="0"/>
              <a:t>‹#›</a:t>
            </a:fld>
            <a:endParaRPr lang="ru-RU"/>
          </a:p>
        </p:txBody>
      </p:sp>
    </p:spTree>
    <p:extLst>
      <p:ext uri="{BB962C8B-B14F-4D97-AF65-F5344CB8AC3E}">
        <p14:creationId xmlns:p14="http://schemas.microsoft.com/office/powerpoint/2010/main" val="1460305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B0EE474-88E4-4BB1-898D-468D9A7D84AF}" type="datetimeFigureOut">
              <a:rPr lang="ru-RU" smtClean="0"/>
              <a:t>28.02.2018</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DC8A850-B14E-4E62-B487-6EC5C18C97B9}"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42300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97267" y="2001103"/>
            <a:ext cx="10058400" cy="1450757"/>
          </a:xfrm>
        </p:spPr>
        <p:txBody>
          <a:bodyPr/>
          <a:lstStyle/>
          <a:p>
            <a:pPr algn="ctr"/>
            <a:r>
              <a:rPr lang="kk-KZ" b="1" dirty="0"/>
              <a:t>Кеңістіктік </a:t>
            </a:r>
            <a:r>
              <a:rPr lang="kk-KZ" dirty="0" smtClean="0">
                <a:latin typeface="Times New Roman" panose="02020603050405020304" pitchFamily="18" charset="0"/>
                <a:ea typeface="Times New Roman" panose="02020603050405020304" pitchFamily="18" charset="0"/>
              </a:rPr>
              <a:t>деректердің</a:t>
            </a:r>
            <a:r>
              <a:rPr lang="kk-KZ" b="1" dirty="0" smtClean="0"/>
              <a:t> </a:t>
            </a:r>
            <a:r>
              <a:rPr lang="kk-KZ" b="1" dirty="0"/>
              <a:t>инфрақұрылымы</a:t>
            </a:r>
            <a:endParaRPr lang="ru-RU" dirty="0"/>
          </a:p>
        </p:txBody>
      </p:sp>
    </p:spTree>
    <p:extLst>
      <p:ext uri="{BB962C8B-B14F-4D97-AF65-F5344CB8AC3E}">
        <p14:creationId xmlns:p14="http://schemas.microsoft.com/office/powerpoint/2010/main" val="17597711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62037" y="1379101"/>
            <a:ext cx="10310813" cy="3539430"/>
          </a:xfrm>
          <a:prstGeom prst="rect">
            <a:avLst/>
          </a:prstGeom>
        </p:spPr>
        <p:txBody>
          <a:bodyPr wrap="square">
            <a:spAutoFit/>
          </a:bodyPr>
          <a:lstStyle/>
          <a:p>
            <a:pPr indent="449580" algn="just">
              <a:spcAft>
                <a:spcPts val="0"/>
              </a:spcAft>
            </a:pPr>
            <a:r>
              <a:rPr lang="kk-KZ" sz="2800" dirty="0" smtClean="0">
                <a:effectLst/>
                <a:latin typeface="Times New Roman" panose="02020603050405020304" pitchFamily="18" charset="0"/>
                <a:ea typeface="Times New Roman" panose="02020603050405020304" pitchFamily="18" charset="0"/>
              </a:rPr>
              <a:t>Кеңістіктік деректер инфрақұрылымы (КДИ) –  бұл ұлттық кеңістіктік қорларға кең қол жетімділікті, кеңістіктік мәліметтердің азаматтар, ұйымдар, билік органдарымен, сондай-ақ өзін-өзі басқару органдарымен нәтижелі қолдануды қамтамасыз ететін негізгі кеңістіктік мәліметтердің, метамәліметтердің, ұйымдастырылған құрылымдардың, құқықтық реттеу механизмдерінің, әдістемелік базаның, технологиялар мен техникалық құралдардың жүйесі.</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284361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34603" y="508270"/>
            <a:ext cx="5264005" cy="461665"/>
          </a:xfrm>
          <a:prstGeom prst="rect">
            <a:avLst/>
          </a:prstGeom>
          <a:ln>
            <a:solidFill>
              <a:schemeClr val="accent1"/>
            </a:solidFill>
          </a:ln>
        </p:spPr>
        <p:txBody>
          <a:bodyPr wrap="none">
            <a:spAutoFit/>
          </a:bodyPr>
          <a:lstStyle/>
          <a:p>
            <a:r>
              <a:rPr lang="kk-KZ" sz="2400" dirty="0" smtClean="0">
                <a:effectLst/>
                <a:latin typeface="Times New Roman" panose="02020603050405020304" pitchFamily="18" charset="0"/>
                <a:ea typeface="Times New Roman" panose="02020603050405020304" pitchFamily="18" charset="0"/>
              </a:rPr>
              <a:t>Кеңістіктік деректер инфрақұрылымы </a:t>
            </a:r>
            <a:endParaRPr lang="ru-RU" sz="2400" dirty="0"/>
          </a:p>
        </p:txBody>
      </p:sp>
      <p:sp>
        <p:nvSpPr>
          <p:cNvPr id="4" name="Прямоугольник 3"/>
          <p:cNvSpPr/>
          <p:nvPr/>
        </p:nvSpPr>
        <p:spPr>
          <a:xfrm>
            <a:off x="974601" y="2320572"/>
            <a:ext cx="2822824" cy="400110"/>
          </a:xfrm>
          <a:prstGeom prst="rect">
            <a:avLst/>
          </a:prstGeom>
          <a:ln>
            <a:solidFill>
              <a:schemeClr val="accent1"/>
            </a:solidFill>
          </a:ln>
        </p:spPr>
        <p:txBody>
          <a:bodyPr wrap="none">
            <a:spAutoFit/>
          </a:bodyPr>
          <a:lstStyle/>
          <a:p>
            <a:r>
              <a:rPr lang="kk-KZ" sz="2000" dirty="0" smtClean="0">
                <a:effectLst/>
                <a:latin typeface="Times New Roman" panose="02020603050405020304" pitchFamily="18" charset="0"/>
                <a:ea typeface="Times New Roman" panose="02020603050405020304" pitchFamily="18" charset="0"/>
              </a:rPr>
              <a:t>әрекеттер технологиясы</a:t>
            </a:r>
            <a:endParaRPr lang="ru-RU" sz="2000" dirty="0"/>
          </a:p>
        </p:txBody>
      </p:sp>
      <p:sp>
        <p:nvSpPr>
          <p:cNvPr id="5" name="Прямоугольник 4"/>
          <p:cNvSpPr/>
          <p:nvPr/>
        </p:nvSpPr>
        <p:spPr>
          <a:xfrm>
            <a:off x="4589810" y="2343131"/>
            <a:ext cx="2300951" cy="400110"/>
          </a:xfrm>
          <a:prstGeom prst="rect">
            <a:avLst/>
          </a:prstGeom>
          <a:ln>
            <a:solidFill>
              <a:schemeClr val="accent1"/>
            </a:solidFill>
          </a:ln>
        </p:spPr>
        <p:txBody>
          <a:bodyPr wrap="none">
            <a:spAutoFit/>
          </a:bodyPr>
          <a:lstStyle/>
          <a:p>
            <a:r>
              <a:rPr lang="kk-KZ" sz="2000" dirty="0" smtClean="0">
                <a:effectLst/>
                <a:latin typeface="Times New Roman" panose="02020603050405020304" pitchFamily="18" charset="0"/>
                <a:ea typeface="Times New Roman" panose="02020603050405020304" pitchFamily="18" charset="0"/>
              </a:rPr>
              <a:t>жалпы стандарттар</a:t>
            </a:r>
            <a:endParaRPr lang="ru-RU" sz="2000" dirty="0"/>
          </a:p>
        </p:txBody>
      </p:sp>
      <p:sp>
        <p:nvSpPr>
          <p:cNvPr id="6" name="Прямоугольник 5"/>
          <p:cNvSpPr/>
          <p:nvPr/>
        </p:nvSpPr>
        <p:spPr>
          <a:xfrm>
            <a:off x="7521477" y="2343131"/>
            <a:ext cx="3844066" cy="400110"/>
          </a:xfrm>
          <a:prstGeom prst="rect">
            <a:avLst/>
          </a:prstGeom>
          <a:ln>
            <a:solidFill>
              <a:schemeClr val="accent1"/>
            </a:solidFill>
          </a:ln>
        </p:spPr>
        <p:txBody>
          <a:bodyPr wrap="none">
            <a:spAutoFit/>
          </a:bodyPr>
          <a:lstStyle/>
          <a:p>
            <a:r>
              <a:rPr lang="kk-KZ" sz="2000" dirty="0" smtClean="0">
                <a:effectLst/>
                <a:latin typeface="Times New Roman" panose="02020603050405020304" pitchFamily="18" charset="0"/>
                <a:ea typeface="Times New Roman" panose="02020603050405020304" pitchFamily="18" charset="0"/>
              </a:rPr>
              <a:t>қаржылық және адам ресурстары</a:t>
            </a:r>
            <a:endParaRPr lang="ru-RU" sz="2000" dirty="0"/>
          </a:p>
        </p:txBody>
      </p:sp>
      <p:sp>
        <p:nvSpPr>
          <p:cNvPr id="13" name="Прямоугольник 12"/>
          <p:cNvSpPr/>
          <p:nvPr/>
        </p:nvSpPr>
        <p:spPr>
          <a:xfrm>
            <a:off x="2200275" y="1571639"/>
            <a:ext cx="7643813" cy="57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2171700" y="1757360"/>
            <a:ext cx="428625"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низ 14"/>
          <p:cNvSpPr/>
          <p:nvPr/>
        </p:nvSpPr>
        <p:spPr>
          <a:xfrm>
            <a:off x="9434513" y="1743072"/>
            <a:ext cx="428625"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низ 15"/>
          <p:cNvSpPr/>
          <p:nvPr/>
        </p:nvSpPr>
        <p:spPr>
          <a:xfrm>
            <a:off x="5528938" y="1743072"/>
            <a:ext cx="428625"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p:cNvSpPr txBox="1"/>
          <p:nvPr/>
        </p:nvSpPr>
        <p:spPr>
          <a:xfrm>
            <a:off x="4852702" y="1116028"/>
            <a:ext cx="1827808" cy="369332"/>
          </a:xfrm>
          <a:prstGeom prst="rect">
            <a:avLst/>
          </a:prstGeom>
          <a:noFill/>
        </p:spPr>
        <p:txBody>
          <a:bodyPr wrap="none" rtlCol="0">
            <a:spAutoFit/>
          </a:bodyPr>
          <a:lstStyle/>
          <a:p>
            <a:r>
              <a:rPr lang="kk-KZ" dirty="0" smtClean="0"/>
              <a:t>Құрамына кіреді</a:t>
            </a:r>
            <a:endParaRPr lang="ru-RU" dirty="0"/>
          </a:p>
        </p:txBody>
      </p:sp>
      <p:sp>
        <p:nvSpPr>
          <p:cNvPr id="19" name="Прямоугольник 18"/>
          <p:cNvSpPr/>
          <p:nvPr/>
        </p:nvSpPr>
        <p:spPr>
          <a:xfrm>
            <a:off x="1559633" y="4520145"/>
            <a:ext cx="1265475" cy="461665"/>
          </a:xfrm>
          <a:prstGeom prst="rect">
            <a:avLst/>
          </a:prstGeom>
        </p:spPr>
        <p:txBody>
          <a:bodyPr wrap="none">
            <a:spAutoFit/>
          </a:bodyPr>
          <a:lstStyle/>
          <a:p>
            <a:r>
              <a:rPr lang="kk-KZ" sz="2400" dirty="0" smtClean="0">
                <a:effectLst/>
                <a:latin typeface="Times New Roman" panose="02020603050405020304" pitchFamily="18" charset="0"/>
                <a:ea typeface="Times New Roman" panose="02020603050405020304" pitchFamily="18" charset="0"/>
              </a:rPr>
              <a:t>жинауға</a:t>
            </a:r>
            <a:endParaRPr lang="ru-RU" sz="2400" dirty="0"/>
          </a:p>
        </p:txBody>
      </p:sp>
      <p:sp>
        <p:nvSpPr>
          <p:cNvPr id="20" name="Прямоугольник 19"/>
          <p:cNvSpPr/>
          <p:nvPr/>
        </p:nvSpPr>
        <p:spPr>
          <a:xfrm>
            <a:off x="2825108" y="5088466"/>
            <a:ext cx="1202060" cy="461665"/>
          </a:xfrm>
          <a:prstGeom prst="rect">
            <a:avLst/>
          </a:prstGeom>
        </p:spPr>
        <p:txBody>
          <a:bodyPr wrap="none">
            <a:spAutoFit/>
          </a:bodyPr>
          <a:lstStyle/>
          <a:p>
            <a:r>
              <a:rPr lang="kk-KZ" sz="2400" dirty="0" smtClean="0">
                <a:effectLst/>
                <a:latin typeface="Times New Roman" panose="02020603050405020304" pitchFamily="18" charset="0"/>
                <a:ea typeface="Times New Roman" panose="02020603050405020304" pitchFamily="18" charset="0"/>
              </a:rPr>
              <a:t>өңдеуге</a:t>
            </a:r>
            <a:endParaRPr lang="ru-RU" sz="2400" dirty="0"/>
          </a:p>
        </p:txBody>
      </p:sp>
      <p:sp>
        <p:nvSpPr>
          <p:cNvPr id="21" name="Прямоугольник 20"/>
          <p:cNvSpPr/>
          <p:nvPr/>
        </p:nvSpPr>
        <p:spPr>
          <a:xfrm>
            <a:off x="4217887" y="4570730"/>
            <a:ext cx="1288943" cy="461665"/>
          </a:xfrm>
          <a:prstGeom prst="rect">
            <a:avLst/>
          </a:prstGeom>
        </p:spPr>
        <p:txBody>
          <a:bodyPr wrap="none">
            <a:spAutoFit/>
          </a:bodyPr>
          <a:lstStyle/>
          <a:p>
            <a:r>
              <a:rPr lang="kk-KZ" sz="2400" dirty="0" smtClean="0">
                <a:effectLst/>
                <a:latin typeface="Times New Roman" panose="02020603050405020304" pitchFamily="18" charset="0"/>
                <a:ea typeface="Times New Roman" panose="02020603050405020304" pitchFamily="18" charset="0"/>
              </a:rPr>
              <a:t>таратуға</a:t>
            </a:r>
            <a:endParaRPr lang="ru-RU" sz="2400" dirty="0"/>
          </a:p>
        </p:txBody>
      </p:sp>
      <p:sp>
        <p:nvSpPr>
          <p:cNvPr id="22" name="Прямоугольник 21"/>
          <p:cNvSpPr/>
          <p:nvPr/>
        </p:nvSpPr>
        <p:spPr>
          <a:xfrm>
            <a:off x="5542698" y="5112368"/>
            <a:ext cx="1819216" cy="461665"/>
          </a:xfrm>
          <a:prstGeom prst="rect">
            <a:avLst/>
          </a:prstGeom>
        </p:spPr>
        <p:txBody>
          <a:bodyPr wrap="none">
            <a:spAutoFit/>
          </a:bodyPr>
          <a:lstStyle/>
          <a:p>
            <a:r>
              <a:rPr lang="kk-KZ" sz="2400" dirty="0" smtClean="0">
                <a:effectLst/>
                <a:latin typeface="Times New Roman" panose="02020603050405020304" pitchFamily="18" charset="0"/>
                <a:ea typeface="Times New Roman" panose="02020603050405020304" pitchFamily="18" charset="0"/>
              </a:rPr>
              <a:t>пайдалануға</a:t>
            </a:r>
            <a:endParaRPr lang="ru-RU" sz="2400" dirty="0"/>
          </a:p>
        </p:txBody>
      </p:sp>
      <p:sp>
        <p:nvSpPr>
          <p:cNvPr id="23" name="Прямоугольник 22"/>
          <p:cNvSpPr/>
          <p:nvPr/>
        </p:nvSpPr>
        <p:spPr>
          <a:xfrm>
            <a:off x="8983640" y="4520145"/>
            <a:ext cx="1512722" cy="461665"/>
          </a:xfrm>
          <a:prstGeom prst="rect">
            <a:avLst/>
          </a:prstGeom>
        </p:spPr>
        <p:txBody>
          <a:bodyPr wrap="none">
            <a:spAutoFit/>
          </a:bodyPr>
          <a:lstStyle/>
          <a:p>
            <a:r>
              <a:rPr lang="kk-KZ" sz="2400" dirty="0" smtClean="0">
                <a:effectLst/>
                <a:latin typeface="Times New Roman" panose="02020603050405020304" pitchFamily="18" charset="0"/>
                <a:ea typeface="Times New Roman" panose="02020603050405020304" pitchFamily="18" charset="0"/>
              </a:rPr>
              <a:t>қолдануға</a:t>
            </a:r>
            <a:endParaRPr lang="ru-RU" sz="2400" dirty="0"/>
          </a:p>
        </p:txBody>
      </p:sp>
      <p:sp>
        <p:nvSpPr>
          <p:cNvPr id="24" name="Прямоугольник 23"/>
          <p:cNvSpPr/>
          <p:nvPr/>
        </p:nvSpPr>
        <p:spPr>
          <a:xfrm>
            <a:off x="6840072" y="4555431"/>
            <a:ext cx="1362809" cy="461665"/>
          </a:xfrm>
          <a:prstGeom prst="rect">
            <a:avLst/>
          </a:prstGeom>
        </p:spPr>
        <p:txBody>
          <a:bodyPr wrap="none">
            <a:spAutoFit/>
          </a:bodyPr>
          <a:lstStyle/>
          <a:p>
            <a:r>
              <a:rPr lang="kk-KZ" sz="2400" dirty="0" smtClean="0">
                <a:effectLst/>
                <a:latin typeface="Times New Roman" panose="02020603050405020304" pitchFamily="18" charset="0"/>
                <a:ea typeface="Times New Roman" panose="02020603050405020304" pitchFamily="18" charset="0"/>
              </a:rPr>
              <a:t>сақтауға </a:t>
            </a:r>
            <a:endParaRPr lang="ru-RU" sz="2400" dirty="0"/>
          </a:p>
        </p:txBody>
      </p:sp>
      <p:sp>
        <p:nvSpPr>
          <p:cNvPr id="25" name="Прямоугольник 24"/>
          <p:cNvSpPr/>
          <p:nvPr/>
        </p:nvSpPr>
        <p:spPr>
          <a:xfrm>
            <a:off x="1797843" y="3315620"/>
            <a:ext cx="8448675" cy="968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0" name="Прямая со стрелкой 29"/>
          <p:cNvCxnSpPr>
            <a:stCxn id="25" idx="2"/>
            <a:endCxn id="19" idx="0"/>
          </p:cNvCxnSpPr>
          <p:nvPr/>
        </p:nvCxnSpPr>
        <p:spPr>
          <a:xfrm flipH="1">
            <a:off x="2192371" y="3412465"/>
            <a:ext cx="3829810" cy="1107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a:stCxn id="25" idx="2"/>
          </p:cNvCxnSpPr>
          <p:nvPr/>
        </p:nvCxnSpPr>
        <p:spPr>
          <a:xfrm flipH="1">
            <a:off x="3426138" y="3412465"/>
            <a:ext cx="2596043" cy="15693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a:stCxn id="25" idx="2"/>
            <a:endCxn id="21" idx="0"/>
          </p:cNvCxnSpPr>
          <p:nvPr/>
        </p:nvCxnSpPr>
        <p:spPr>
          <a:xfrm flipH="1">
            <a:off x="4862359" y="3412465"/>
            <a:ext cx="1159822" cy="11582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a:stCxn id="25" idx="2"/>
          </p:cNvCxnSpPr>
          <p:nvPr/>
        </p:nvCxnSpPr>
        <p:spPr>
          <a:xfrm>
            <a:off x="6022181" y="3412465"/>
            <a:ext cx="394528" cy="15693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Прямая со стрелкой 38"/>
          <p:cNvCxnSpPr/>
          <p:nvPr/>
        </p:nvCxnSpPr>
        <p:spPr>
          <a:xfrm>
            <a:off x="6030278" y="3389831"/>
            <a:ext cx="1339734" cy="12252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Прямая со стрелкой 40"/>
          <p:cNvCxnSpPr/>
          <p:nvPr/>
        </p:nvCxnSpPr>
        <p:spPr>
          <a:xfrm>
            <a:off x="6124930" y="3430108"/>
            <a:ext cx="3717820" cy="1107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5704185" y="5704591"/>
            <a:ext cx="1103957" cy="461665"/>
          </a:xfrm>
          <a:prstGeom prst="rect">
            <a:avLst/>
          </a:prstGeom>
          <a:noFill/>
          <a:ln>
            <a:solidFill>
              <a:schemeClr val="accent1"/>
            </a:solidFill>
          </a:ln>
        </p:spPr>
        <p:txBody>
          <a:bodyPr wrap="none" rtlCol="0">
            <a:spAutoFit/>
          </a:bodyPr>
          <a:lstStyle/>
          <a:p>
            <a:pPr algn="ctr"/>
            <a:r>
              <a:rPr lang="kk-KZ" sz="2400" dirty="0" smtClean="0">
                <a:latin typeface="Times New Roman" panose="02020603050405020304" pitchFamily="18" charset="0"/>
                <a:cs typeface="Times New Roman" panose="02020603050405020304" pitchFamily="18" charset="0"/>
              </a:rPr>
              <a:t> қажет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876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39773" y="629721"/>
            <a:ext cx="6267037" cy="400110"/>
          </a:xfrm>
          <a:prstGeom prst="rect">
            <a:avLst/>
          </a:prstGeom>
          <a:ln>
            <a:solidFill>
              <a:schemeClr val="accent1"/>
            </a:solidFill>
          </a:ln>
        </p:spPr>
        <p:txBody>
          <a:bodyPr wrap="none">
            <a:spAutoFit/>
          </a:bodyPr>
          <a:lstStyle/>
          <a:p>
            <a:r>
              <a:rPr lang="kk-KZ" sz="2000" dirty="0" smtClean="0">
                <a:effectLst/>
                <a:latin typeface="Times New Roman" panose="02020603050405020304" pitchFamily="18" charset="0"/>
                <a:ea typeface="Times New Roman" panose="02020603050405020304" pitchFamily="18" charset="0"/>
              </a:rPr>
              <a:t>Кеңістіктік деректер инфрақұрылымының мақсаттары  </a:t>
            </a:r>
            <a:endParaRPr lang="ru-RU" sz="2000" dirty="0"/>
          </a:p>
        </p:txBody>
      </p:sp>
      <p:sp>
        <p:nvSpPr>
          <p:cNvPr id="4" name="Скругленный прямоугольник 3"/>
          <p:cNvSpPr/>
          <p:nvPr/>
        </p:nvSpPr>
        <p:spPr>
          <a:xfrm>
            <a:off x="1472742" y="1543051"/>
            <a:ext cx="8801100" cy="900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dirty="0">
                <a:solidFill>
                  <a:schemeClr val="tx1"/>
                </a:solidFill>
                <a:latin typeface="Times New Roman" panose="02020603050405020304" pitchFamily="18" charset="0"/>
                <a:cs typeface="Times New Roman" panose="02020603050405020304" pitchFamily="18" charset="0"/>
              </a:rPr>
              <a:t>бірыңғай аумақтық ақпараттық кеңістіктің </a:t>
            </a:r>
            <a:r>
              <a:rPr lang="kk-KZ" sz="2000" dirty="0" smtClean="0">
                <a:solidFill>
                  <a:schemeClr val="tx1"/>
                </a:solidFill>
                <a:latin typeface="Times New Roman" panose="02020603050405020304" pitchFamily="18" charset="0"/>
                <a:cs typeface="Times New Roman" panose="02020603050405020304" pitchFamily="18" charset="0"/>
              </a:rPr>
              <a:t>құрылуы </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2742" y="2956383"/>
            <a:ext cx="8801100" cy="900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dirty="0">
                <a:solidFill>
                  <a:schemeClr val="tx1"/>
                </a:solidFill>
                <a:latin typeface="Times New Roman" panose="02020603050405020304" pitchFamily="18" charset="0"/>
                <a:cs typeface="Times New Roman" panose="02020603050405020304" pitchFamily="18" charset="0"/>
              </a:rPr>
              <a:t>жылдам және нәтижелі геоақпараттың тұтынушыларымен жеткізушілерінің, өзара ақпараттық әрекеттестігін қамтамасыз </a:t>
            </a:r>
            <a:r>
              <a:rPr lang="kk-KZ" sz="2000" dirty="0" smtClean="0">
                <a:solidFill>
                  <a:schemeClr val="tx1"/>
                </a:solidFill>
                <a:latin typeface="Times New Roman" panose="02020603050405020304" pitchFamily="18" charset="0"/>
                <a:cs typeface="Times New Roman" panose="02020603050405020304" pitchFamily="18" charset="0"/>
              </a:rPr>
              <a:t>ету</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6" name="Скругленный прямоугольник 5"/>
          <p:cNvSpPr/>
          <p:nvPr/>
        </p:nvSpPr>
        <p:spPr>
          <a:xfrm>
            <a:off x="1472742" y="4369715"/>
            <a:ext cx="8801100" cy="900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dirty="0">
                <a:solidFill>
                  <a:schemeClr val="tx1"/>
                </a:solidFill>
                <a:latin typeface="Times New Roman" panose="02020603050405020304" pitchFamily="18" charset="0"/>
                <a:cs typeface="Times New Roman" panose="02020603050405020304" pitchFamily="18" charset="0"/>
              </a:rPr>
              <a:t>геоақпаратты  шешімдерді қабылдауда сүйемелдеу, аумақты басқару жүйелерінде, салалық аумақтық жүйелерде пайдалану </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7" name="Стрелка вниз 6"/>
          <p:cNvSpPr/>
          <p:nvPr/>
        </p:nvSpPr>
        <p:spPr>
          <a:xfrm>
            <a:off x="5686425" y="1029831"/>
            <a:ext cx="357188" cy="5132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5686425" y="3870783"/>
            <a:ext cx="357188" cy="5132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a:off x="5695950" y="2457451"/>
            <a:ext cx="357188" cy="5132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282150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2605" y="858321"/>
            <a:ext cx="7715317" cy="461665"/>
          </a:xfrm>
          <a:prstGeom prst="rect">
            <a:avLst/>
          </a:prstGeom>
          <a:ln>
            <a:solidFill>
              <a:schemeClr val="accent1"/>
            </a:solidFill>
          </a:ln>
        </p:spPr>
        <p:txBody>
          <a:bodyPr wrap="none">
            <a:spAutoFit/>
          </a:bodyPr>
          <a:lstStyle/>
          <a:p>
            <a:pPr algn="ctr">
              <a:spcAft>
                <a:spcPts val="0"/>
              </a:spcAft>
            </a:pPr>
            <a:r>
              <a:rPr lang="kk-KZ" sz="2400" dirty="0" smtClean="0">
                <a:effectLst/>
                <a:latin typeface="Times New Roman" panose="02020603050405020304" pitchFamily="18" charset="0"/>
                <a:ea typeface="Times New Roman" panose="02020603050405020304" pitchFamily="18" charset="0"/>
              </a:rPr>
              <a:t>Кеңістіктік деректер инфрақұрылымындағы стандарттар </a:t>
            </a:r>
            <a:endParaRPr lang="ru-RU" sz="20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444728" y="2420615"/>
            <a:ext cx="4882042" cy="707886"/>
          </a:xfrm>
          <a:prstGeom prst="rect">
            <a:avLst/>
          </a:prstGeom>
          <a:solidFill>
            <a:schemeClr val="accent1">
              <a:lumMod val="20000"/>
              <a:lumOff val="80000"/>
            </a:schemeClr>
          </a:solidFill>
          <a:ln>
            <a:solidFill>
              <a:schemeClr val="accent1"/>
            </a:solidFill>
          </a:ln>
        </p:spPr>
        <p:txBody>
          <a:bodyPr wrap="none">
            <a:spAutoFit/>
          </a:bodyPr>
          <a:lstStyle/>
          <a:p>
            <a:r>
              <a:rPr lang="kk-KZ" sz="2000" dirty="0" smtClean="0">
                <a:effectLst/>
                <a:latin typeface="Times New Roman" panose="02020603050405020304" pitchFamily="18" charset="0"/>
                <a:ea typeface="Times New Roman" panose="02020603050405020304" pitchFamily="18" charset="0"/>
              </a:rPr>
              <a:t>стандарттау бойынша халықаралық ұйым  </a:t>
            </a:r>
          </a:p>
          <a:p>
            <a:pPr algn="ctr"/>
            <a:r>
              <a:rPr lang="kk-KZ" sz="2000" b="1" dirty="0" smtClean="0">
                <a:effectLst/>
                <a:latin typeface="Times New Roman" panose="02020603050405020304" pitchFamily="18" charset="0"/>
                <a:ea typeface="Times New Roman" panose="02020603050405020304" pitchFamily="18" charset="0"/>
              </a:rPr>
              <a:t>(ISO)</a:t>
            </a:r>
            <a:endParaRPr lang="ru-RU" sz="2000" b="1" dirty="0"/>
          </a:p>
        </p:txBody>
      </p:sp>
      <p:sp>
        <p:nvSpPr>
          <p:cNvPr id="6" name="Стрелка вниз 5"/>
          <p:cNvSpPr/>
          <p:nvPr/>
        </p:nvSpPr>
        <p:spPr>
          <a:xfrm>
            <a:off x="2635718" y="1534790"/>
            <a:ext cx="500062" cy="8858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6467476" y="2035894"/>
            <a:ext cx="4933950" cy="1477328"/>
          </a:xfrm>
          <a:prstGeom prst="rect">
            <a:avLst/>
          </a:prstGeom>
          <a:ln>
            <a:solidFill>
              <a:schemeClr val="accent1"/>
            </a:solidFill>
          </a:ln>
        </p:spPr>
        <p:txBody>
          <a:bodyPr wrap="square">
            <a:spAutoFit/>
          </a:bodyPr>
          <a:lstStyle/>
          <a:p>
            <a:pPr algn="just"/>
            <a:r>
              <a:rPr lang="kk-KZ" dirty="0" smtClean="0">
                <a:effectLst/>
                <a:latin typeface="Times New Roman" panose="02020603050405020304" pitchFamily="18" charset="0"/>
                <a:ea typeface="Times New Roman" panose="02020603050405020304" pitchFamily="18" charset="0"/>
              </a:rPr>
              <a:t>Геоақпарат облысындағы ISO стандарттары  КДИ-дың жалпы ұстанымдарын анықтауға бағытталған және «Географиялық ақпарат/ Геоматика»- жеке бағыт шегінде құрылады, ISO сериясы 19100.</a:t>
            </a:r>
            <a:endParaRPr lang="ru-RU" dirty="0"/>
          </a:p>
        </p:txBody>
      </p:sp>
      <p:sp>
        <p:nvSpPr>
          <p:cNvPr id="8" name="Прямоугольник 7"/>
          <p:cNvSpPr/>
          <p:nvPr/>
        </p:nvSpPr>
        <p:spPr>
          <a:xfrm>
            <a:off x="1413109" y="4213339"/>
            <a:ext cx="8994307" cy="1754326"/>
          </a:xfrm>
          <a:prstGeom prst="rect">
            <a:avLst/>
          </a:prstGeom>
          <a:ln>
            <a:solidFill>
              <a:schemeClr val="accent1"/>
            </a:solidFill>
          </a:ln>
        </p:spPr>
        <p:txBody>
          <a:bodyPr wrap="square">
            <a:spAutoFit/>
          </a:bodyPr>
          <a:lstStyle/>
          <a:p>
            <a:pPr indent="457200" algn="just">
              <a:spcAft>
                <a:spcPts val="0"/>
              </a:spcAft>
            </a:pPr>
            <a:r>
              <a:rPr lang="kk-KZ" dirty="0" smtClean="0">
                <a:effectLst/>
                <a:latin typeface="Times New Roman" panose="02020603050405020304" pitchFamily="18" charset="0"/>
                <a:ea typeface="Times New Roman" panose="02020603050405020304" pitchFamily="18" charset="0"/>
              </a:rPr>
              <a:t>Оларда геоақпаратты құраушылар қатары: метаақпараттар, объектілердің кеңістіктік қасиеттері, объектілердің уақытша сипаттамалары, координаталар арқылы кеңістіктік байланыстыру, географиялық идентификаторлардың кеңістіктік байланыстырылуы, векторлық мәліметтерді қолдану, растрлық мәліметтерді қолдану, кескіндер үшін мәліметтер үлгісін қолдану, сапаны бағалау және т.б. бойынша ұстанымдық жағдайларын реттейді. </a:t>
            </a:r>
            <a:endParaRPr lang="ru-RU" sz="1600" dirty="0">
              <a:effectLst/>
              <a:latin typeface="Times New Roman" panose="02020603050405020304" pitchFamily="18" charset="0"/>
              <a:ea typeface="Times New Roman" panose="02020603050405020304" pitchFamily="18" charset="0"/>
            </a:endParaRPr>
          </a:p>
        </p:txBody>
      </p:sp>
      <p:sp>
        <p:nvSpPr>
          <p:cNvPr id="9" name="Стрелка вправо 8"/>
          <p:cNvSpPr/>
          <p:nvPr/>
        </p:nvSpPr>
        <p:spPr>
          <a:xfrm>
            <a:off x="5539935" y="2597586"/>
            <a:ext cx="714375" cy="3539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a:off x="4743450" y="3371850"/>
            <a:ext cx="385763" cy="6715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42423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2871" y="940989"/>
            <a:ext cx="4512104" cy="707886"/>
          </a:xfrm>
          <a:prstGeom prst="rect">
            <a:avLst/>
          </a:prstGeom>
          <a:solidFill>
            <a:schemeClr val="accent1">
              <a:lumMod val="20000"/>
              <a:lumOff val="80000"/>
            </a:schemeClr>
          </a:solidFill>
          <a:ln>
            <a:solidFill>
              <a:schemeClr val="accent1"/>
            </a:solidFill>
          </a:ln>
        </p:spPr>
        <p:txBody>
          <a:bodyPr wrap="square">
            <a:spAutoFit/>
          </a:bodyPr>
          <a:lstStyle/>
          <a:p>
            <a:pPr algn="ctr"/>
            <a:r>
              <a:rPr lang="kk-KZ" sz="2000" dirty="0" smtClean="0">
                <a:effectLst/>
                <a:latin typeface="Times New Roman" panose="02020603050405020304" pitchFamily="18" charset="0"/>
                <a:ea typeface="Times New Roman" panose="02020603050405020304" pitchFamily="18" charset="0"/>
              </a:rPr>
              <a:t>ашық ГАЖ консорциумы </a:t>
            </a:r>
          </a:p>
          <a:p>
            <a:pPr algn="ctr"/>
            <a:r>
              <a:rPr lang="kk-KZ" sz="2000" b="1" dirty="0" smtClean="0">
                <a:effectLst/>
                <a:latin typeface="Times New Roman" panose="02020603050405020304" pitchFamily="18" charset="0"/>
                <a:ea typeface="Times New Roman" panose="02020603050405020304" pitchFamily="18" charset="0"/>
              </a:rPr>
              <a:t>(Open Geospatial Consortium -  OGC</a:t>
            </a:r>
            <a:r>
              <a:rPr lang="kk-KZ" sz="2000" dirty="0" smtClean="0">
                <a:effectLst/>
                <a:latin typeface="Times New Roman" panose="02020603050405020304" pitchFamily="18" charset="0"/>
                <a:ea typeface="Times New Roman" panose="02020603050405020304" pitchFamily="18" charset="0"/>
              </a:rPr>
              <a:t>)</a:t>
            </a:r>
            <a:endParaRPr lang="ru-RU" sz="2000" dirty="0"/>
          </a:p>
        </p:txBody>
      </p:sp>
      <p:sp>
        <p:nvSpPr>
          <p:cNvPr id="4" name="Прямоугольник 3"/>
          <p:cNvSpPr/>
          <p:nvPr/>
        </p:nvSpPr>
        <p:spPr>
          <a:xfrm>
            <a:off x="7334250" y="833266"/>
            <a:ext cx="3695700" cy="923330"/>
          </a:xfrm>
          <a:prstGeom prst="rect">
            <a:avLst/>
          </a:prstGeom>
          <a:ln>
            <a:solidFill>
              <a:schemeClr val="accent1"/>
            </a:solidFill>
          </a:ln>
        </p:spPr>
        <p:txBody>
          <a:bodyPr wrap="square">
            <a:spAutoFit/>
          </a:bodyPr>
          <a:lstStyle/>
          <a:p>
            <a:pPr algn="just"/>
            <a:r>
              <a:rPr lang="kk-KZ" dirty="0" smtClean="0">
                <a:effectLst/>
                <a:latin typeface="Times New Roman" panose="02020603050405020304" pitchFamily="18" charset="0"/>
                <a:ea typeface="Times New Roman" panose="02020603050405020304" pitchFamily="18" charset="0"/>
              </a:rPr>
              <a:t>OGC стандарттары КДИ құрудың негізгі ұстанымдарын техникалық жүзеге асыруына бағытталған</a:t>
            </a:r>
            <a:endParaRPr lang="ru-RU" dirty="0"/>
          </a:p>
        </p:txBody>
      </p:sp>
      <p:sp>
        <p:nvSpPr>
          <p:cNvPr id="5" name="Прямоугольник 4"/>
          <p:cNvSpPr/>
          <p:nvPr/>
        </p:nvSpPr>
        <p:spPr>
          <a:xfrm>
            <a:off x="859996" y="2142549"/>
            <a:ext cx="6096000" cy="923330"/>
          </a:xfrm>
          <a:prstGeom prst="rect">
            <a:avLst/>
          </a:prstGeom>
          <a:ln>
            <a:solidFill>
              <a:schemeClr val="accent1"/>
            </a:solidFill>
          </a:ln>
        </p:spPr>
        <p:txBody>
          <a:bodyPr>
            <a:spAutoFit/>
          </a:bodyPr>
          <a:lstStyle/>
          <a:p>
            <a:pPr algn="just"/>
            <a:r>
              <a:rPr lang="kk-KZ" dirty="0" smtClean="0">
                <a:effectLst/>
                <a:latin typeface="Times New Roman" panose="02020603050405020304" pitchFamily="18" charset="0"/>
                <a:ea typeface="Times New Roman" panose="02020603050405020304" pitchFamily="18" charset="0"/>
              </a:rPr>
              <a:t>өзара әрекеттестік мүмкіндіктерін қамтамасыз ететін бағдарламалық жүйелерге деген техникалық жаңартылуларды (спецификацияларын) зерттеп жасау</a:t>
            </a:r>
            <a:endParaRPr lang="ru-RU" dirty="0"/>
          </a:p>
        </p:txBody>
      </p:sp>
      <p:sp>
        <p:nvSpPr>
          <p:cNvPr id="6" name="Стрелка вправо 5"/>
          <p:cNvSpPr/>
          <p:nvPr/>
        </p:nvSpPr>
        <p:spPr>
          <a:xfrm>
            <a:off x="5800725" y="1117960"/>
            <a:ext cx="1014412" cy="3539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4729163" y="1814513"/>
            <a:ext cx="557212" cy="3280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3311566" y="1761832"/>
            <a:ext cx="1015919" cy="369332"/>
          </a:xfrm>
          <a:prstGeom prst="rect">
            <a:avLst/>
          </a:prstGeom>
          <a:noFill/>
        </p:spPr>
        <p:txBody>
          <a:bodyPr wrap="none" rtlCol="0">
            <a:spAutoFit/>
          </a:bodyPr>
          <a:lstStyle/>
          <a:p>
            <a:r>
              <a:rPr lang="kk-KZ" dirty="0" smtClean="0"/>
              <a:t>мақсаты</a:t>
            </a:r>
            <a:endParaRPr lang="ru-RU" dirty="0"/>
          </a:p>
        </p:txBody>
      </p:sp>
      <p:sp>
        <p:nvSpPr>
          <p:cNvPr id="9" name="Прямоугольник 8"/>
          <p:cNvSpPr/>
          <p:nvPr/>
        </p:nvSpPr>
        <p:spPr>
          <a:xfrm>
            <a:off x="771525" y="3736525"/>
            <a:ext cx="6096000" cy="923330"/>
          </a:xfrm>
          <a:prstGeom prst="rect">
            <a:avLst/>
          </a:prstGeom>
          <a:solidFill>
            <a:schemeClr val="accent1">
              <a:lumMod val="20000"/>
              <a:lumOff val="80000"/>
            </a:schemeClr>
          </a:solidFill>
          <a:ln>
            <a:solidFill>
              <a:schemeClr val="accent1"/>
            </a:solidFill>
          </a:ln>
        </p:spPr>
        <p:txBody>
          <a:bodyPr>
            <a:spAutoFit/>
          </a:bodyPr>
          <a:lstStyle/>
          <a:p>
            <a:pPr algn="just"/>
            <a:r>
              <a:rPr lang="kk-KZ" dirty="0" smtClean="0">
                <a:effectLst/>
                <a:latin typeface="Times New Roman" panose="02020603050405020304" pitchFamily="18" charset="0"/>
                <a:ea typeface="Times New Roman" panose="02020603050405020304" pitchFamily="18" charset="0"/>
              </a:rPr>
              <a:t>ГАЖ облысындағы коммерциялық бағдарламалық өнімдерді пайдалану фактісі бойынша спецификациялардың толық қатары жасалған, соның ішінде кең таралғандары: </a:t>
            </a:r>
            <a:endParaRPr lang="ru-RU" dirty="0"/>
          </a:p>
        </p:txBody>
      </p:sp>
      <p:sp>
        <p:nvSpPr>
          <p:cNvPr id="10" name="Прямоугольник 9"/>
          <p:cNvSpPr/>
          <p:nvPr/>
        </p:nvSpPr>
        <p:spPr>
          <a:xfrm>
            <a:off x="8105775" y="3443989"/>
            <a:ext cx="3552826" cy="1754326"/>
          </a:xfrm>
          <a:prstGeom prst="rect">
            <a:avLst/>
          </a:prstGeom>
          <a:ln>
            <a:solidFill>
              <a:schemeClr val="accent1"/>
            </a:solidFill>
          </a:ln>
        </p:spPr>
        <p:txBody>
          <a:bodyPr wrap="square">
            <a:spAutoFit/>
          </a:bodyPr>
          <a:lstStyle/>
          <a:p>
            <a:pPr lvl="0" algn="just">
              <a:spcAft>
                <a:spcPts val="0"/>
              </a:spcAft>
            </a:pPr>
            <a:r>
              <a:rPr lang="kk-KZ" b="1" dirty="0" smtClean="0">
                <a:effectLst/>
                <a:latin typeface="Times New Roman" panose="02020603050405020304" pitchFamily="18" charset="0"/>
                <a:ea typeface="Times New Roman" panose="02020603050405020304" pitchFamily="18" charset="0"/>
              </a:rPr>
              <a:t>Web Map Service (WMS) </a:t>
            </a:r>
            <a:r>
              <a:rPr lang="kk-KZ" dirty="0" smtClean="0">
                <a:effectLst/>
                <a:latin typeface="Times New Roman" panose="02020603050405020304" pitchFamily="18" charset="0"/>
                <a:ea typeface="Times New Roman" panose="02020603050405020304" pitchFamily="18" charset="0"/>
              </a:rPr>
              <a:t>– пайдаланушының сұранысы негізінде құрылып, растрлық кескінді шығаратын картографиялық веб−қызметтері интерфейсінің спецификациясы</a:t>
            </a:r>
            <a:endParaRPr lang="ru-RU" sz="1600" dirty="0">
              <a:effectLst/>
              <a:latin typeface="Times New Roman" panose="02020603050405020304" pitchFamily="18" charset="0"/>
              <a:ea typeface="Times New Roman" panose="02020603050405020304" pitchFamily="18" charset="0"/>
            </a:endParaRPr>
          </a:p>
        </p:txBody>
      </p:sp>
      <p:sp>
        <p:nvSpPr>
          <p:cNvPr id="11" name="Стрелка вправо 10"/>
          <p:cNvSpPr/>
          <p:nvPr/>
        </p:nvSpPr>
        <p:spPr>
          <a:xfrm>
            <a:off x="7133216" y="4169965"/>
            <a:ext cx="859267" cy="3023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p:cNvSpPr/>
          <p:nvPr/>
        </p:nvSpPr>
        <p:spPr>
          <a:xfrm>
            <a:off x="6093618" y="4987601"/>
            <a:ext cx="428625"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43883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19312" y="954939"/>
            <a:ext cx="9224963" cy="646331"/>
          </a:xfrm>
          <a:prstGeom prst="rect">
            <a:avLst/>
          </a:prstGeom>
          <a:ln>
            <a:solidFill>
              <a:schemeClr val="accent1"/>
            </a:solidFill>
          </a:ln>
        </p:spPr>
        <p:txBody>
          <a:bodyPr wrap="square">
            <a:spAutoFit/>
          </a:bodyPr>
          <a:lstStyle/>
          <a:p>
            <a:pPr lvl="0" algn="just">
              <a:spcAft>
                <a:spcPts val="0"/>
              </a:spcAft>
            </a:pPr>
            <a:r>
              <a:rPr lang="kk-KZ" b="1" dirty="0" smtClean="0">
                <a:effectLst/>
                <a:latin typeface="Times New Roman" panose="02020603050405020304" pitchFamily="18" charset="0"/>
                <a:ea typeface="Times New Roman" panose="02020603050405020304" pitchFamily="18" charset="0"/>
              </a:rPr>
              <a:t>Feature Service (WFS) </a:t>
            </a:r>
            <a:r>
              <a:rPr lang="kk-KZ" dirty="0" smtClean="0">
                <a:effectLst/>
                <a:latin typeface="Times New Roman" panose="02020603050405020304" pitchFamily="18" charset="0"/>
                <a:ea typeface="Times New Roman" panose="02020603050405020304" pitchFamily="18" charset="0"/>
              </a:rPr>
              <a:t>– векторлық объектілер жиынтығын шығаратын картографиялық веб−қызметінің басқа түрі</a:t>
            </a:r>
            <a:endParaRPr lang="ru-RU" sz="16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2119311" y="2980394"/>
            <a:ext cx="9224964" cy="923330"/>
          </a:xfrm>
          <a:prstGeom prst="rect">
            <a:avLst/>
          </a:prstGeom>
          <a:ln>
            <a:solidFill>
              <a:schemeClr val="accent1"/>
            </a:solidFill>
          </a:ln>
        </p:spPr>
        <p:txBody>
          <a:bodyPr wrap="square">
            <a:spAutoFit/>
          </a:bodyPr>
          <a:lstStyle/>
          <a:p>
            <a:pPr lvl="0" algn="just">
              <a:spcAft>
                <a:spcPts val="0"/>
              </a:spcAft>
            </a:pPr>
            <a:r>
              <a:rPr lang="kk-KZ" b="1" dirty="0" smtClean="0">
                <a:effectLst/>
                <a:latin typeface="Times New Roman" panose="02020603050405020304" pitchFamily="18" charset="0"/>
                <a:ea typeface="Times New Roman" panose="02020603050405020304" pitchFamily="18" charset="0"/>
              </a:rPr>
              <a:t>Web Coverage Service (WCS) </a:t>
            </a:r>
            <a:r>
              <a:rPr lang="kk-KZ" dirty="0" smtClean="0">
                <a:effectLst/>
                <a:latin typeface="Times New Roman" panose="02020603050405020304" pitchFamily="18" charset="0"/>
                <a:ea typeface="Times New Roman" panose="02020603050405020304" pitchFamily="18" charset="0"/>
              </a:rPr>
              <a:t>– «жабындарды»− кеңістікте кез-келген белгінің бірыңғай үлестірілімін беруге бағытталған және картографиялық кескіндерді негізгі картамен үйлесімін табатын жаңа түрлі WMS қабаттарымен толықтыруға мүмкіндік береді;</a:t>
            </a:r>
            <a:endParaRPr lang="ru-RU" sz="1600"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2119313" y="1993016"/>
            <a:ext cx="9224962" cy="646331"/>
          </a:xfrm>
          <a:prstGeom prst="rect">
            <a:avLst/>
          </a:prstGeom>
          <a:ln>
            <a:solidFill>
              <a:schemeClr val="accent1"/>
            </a:solidFill>
          </a:ln>
        </p:spPr>
        <p:txBody>
          <a:bodyPr wrap="square">
            <a:spAutoFit/>
          </a:bodyPr>
          <a:lstStyle/>
          <a:p>
            <a:pPr algn="just"/>
            <a:r>
              <a:rPr lang="kk-KZ" b="1" dirty="0" smtClean="0">
                <a:effectLst/>
                <a:latin typeface="Times New Roman" panose="02020603050405020304" pitchFamily="18" charset="0"/>
                <a:ea typeface="Times New Roman" panose="02020603050405020304" pitchFamily="18" charset="0"/>
              </a:rPr>
              <a:t>Catalog Interface (CAT) </a:t>
            </a:r>
            <a:r>
              <a:rPr lang="kk-KZ" dirty="0" smtClean="0">
                <a:effectLst/>
                <a:latin typeface="Times New Roman" panose="02020603050405020304" pitchFamily="18" charset="0"/>
                <a:ea typeface="Times New Roman" panose="02020603050405020304" pitchFamily="18" charset="0"/>
              </a:rPr>
              <a:t>– геоақпараттық ресурстар каталогы сызбасының және оған қол жетудің хаттамалар спецификациясы</a:t>
            </a:r>
            <a:endParaRPr lang="ru-RU" dirty="0"/>
          </a:p>
        </p:txBody>
      </p:sp>
      <p:sp>
        <p:nvSpPr>
          <p:cNvPr id="6" name="Прямоугольник 5"/>
          <p:cNvSpPr/>
          <p:nvPr/>
        </p:nvSpPr>
        <p:spPr>
          <a:xfrm>
            <a:off x="2119311" y="4891104"/>
            <a:ext cx="9224963" cy="369332"/>
          </a:xfrm>
          <a:prstGeom prst="rect">
            <a:avLst/>
          </a:prstGeom>
          <a:ln>
            <a:solidFill>
              <a:schemeClr val="accent1"/>
            </a:solidFill>
          </a:ln>
        </p:spPr>
        <p:txBody>
          <a:bodyPr wrap="square">
            <a:spAutoFit/>
          </a:bodyPr>
          <a:lstStyle/>
          <a:p>
            <a:pPr lvl="0" algn="just">
              <a:spcAft>
                <a:spcPts val="0"/>
              </a:spcAft>
            </a:pPr>
            <a:r>
              <a:rPr lang="kk-KZ" b="1" dirty="0" smtClean="0">
                <a:effectLst/>
                <a:latin typeface="Times New Roman" panose="02020603050405020304" pitchFamily="18" charset="0"/>
                <a:ea typeface="Times New Roman" panose="02020603050405020304" pitchFamily="18" charset="0"/>
              </a:rPr>
              <a:t>SFS – SQL </a:t>
            </a:r>
            <a:r>
              <a:rPr lang="kk-KZ" dirty="0" smtClean="0">
                <a:effectLst/>
                <a:latin typeface="Times New Roman" panose="02020603050405020304" pitchFamily="18" charset="0"/>
                <a:ea typeface="Times New Roman" panose="02020603050405020304" pitchFamily="18" charset="0"/>
              </a:rPr>
              <a:t>тілінің геокеңістіктік кеңейтілімі</a:t>
            </a:r>
            <a:endParaRPr lang="ru-RU" sz="1600" dirty="0">
              <a:effectLst/>
              <a:latin typeface="Times New Roman" panose="02020603050405020304" pitchFamily="18" charset="0"/>
              <a:ea typeface="Times New Roman" panose="02020603050405020304" pitchFamily="18" charset="0"/>
            </a:endParaRPr>
          </a:p>
        </p:txBody>
      </p:sp>
      <p:sp>
        <p:nvSpPr>
          <p:cNvPr id="7" name="Прямоугольник 6"/>
          <p:cNvSpPr/>
          <p:nvPr/>
        </p:nvSpPr>
        <p:spPr>
          <a:xfrm>
            <a:off x="1143000" y="757238"/>
            <a:ext cx="157163" cy="4657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2119311" y="4244772"/>
            <a:ext cx="9224963" cy="369332"/>
          </a:xfrm>
          <a:prstGeom prst="rect">
            <a:avLst/>
          </a:prstGeom>
          <a:ln>
            <a:solidFill>
              <a:schemeClr val="accent1"/>
            </a:solidFill>
          </a:ln>
        </p:spPr>
        <p:txBody>
          <a:bodyPr wrap="square">
            <a:spAutoFit/>
          </a:bodyPr>
          <a:lstStyle/>
          <a:p>
            <a:r>
              <a:rPr lang="kk-KZ" b="1" dirty="0" smtClean="0">
                <a:effectLst/>
                <a:latin typeface="Times New Roman" panose="02020603050405020304" pitchFamily="18" charset="0"/>
                <a:ea typeface="Times New Roman" panose="02020603050405020304" pitchFamily="18" charset="0"/>
              </a:rPr>
              <a:t>Filter Encoding (Filter) </a:t>
            </a:r>
            <a:r>
              <a:rPr lang="kk-KZ" dirty="0" smtClean="0">
                <a:effectLst/>
                <a:latin typeface="Times New Roman" panose="02020603050405020304" pitchFamily="18" charset="0"/>
                <a:ea typeface="Times New Roman" panose="02020603050405020304" pitchFamily="18" charset="0"/>
              </a:rPr>
              <a:t>– кеңістіктік объектілерді іріктеу талаптарын анықтау ережелері</a:t>
            </a:r>
            <a:endParaRPr lang="ru-RU" dirty="0"/>
          </a:p>
        </p:txBody>
      </p:sp>
      <p:sp>
        <p:nvSpPr>
          <p:cNvPr id="10" name="Стрелка вправо 9"/>
          <p:cNvSpPr/>
          <p:nvPr/>
        </p:nvSpPr>
        <p:spPr>
          <a:xfrm>
            <a:off x="1300163" y="1114425"/>
            <a:ext cx="485775"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p:cNvSpPr/>
          <p:nvPr/>
        </p:nvSpPr>
        <p:spPr>
          <a:xfrm>
            <a:off x="1321597" y="3264694"/>
            <a:ext cx="485775"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p:cNvSpPr/>
          <p:nvPr/>
        </p:nvSpPr>
        <p:spPr>
          <a:xfrm>
            <a:off x="1319216" y="4337879"/>
            <a:ext cx="485775"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12"/>
          <p:cNvSpPr/>
          <p:nvPr/>
        </p:nvSpPr>
        <p:spPr>
          <a:xfrm>
            <a:off x="1323980" y="4974686"/>
            <a:ext cx="485775"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право 13"/>
          <p:cNvSpPr/>
          <p:nvPr/>
        </p:nvSpPr>
        <p:spPr>
          <a:xfrm>
            <a:off x="1314448" y="2173306"/>
            <a:ext cx="485775"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203100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24023" y="443984"/>
            <a:ext cx="4486806" cy="523220"/>
          </a:xfrm>
          <a:prstGeom prst="rect">
            <a:avLst/>
          </a:prstGeom>
        </p:spPr>
        <p:txBody>
          <a:bodyPr wrap="none">
            <a:spAutoFit/>
          </a:bodyPr>
          <a:lstStyle/>
          <a:p>
            <a:pPr algn="ctr">
              <a:spcAft>
                <a:spcPts val="0"/>
              </a:spcAft>
            </a:pPr>
            <a:r>
              <a:rPr lang="kk-KZ" sz="2800" dirty="0">
                <a:latin typeface="Times New Roman" panose="02020603050405020304" pitchFamily="18" charset="0"/>
                <a:ea typeface="Times New Roman" panose="02020603050405020304" pitchFamily="18" charset="0"/>
              </a:rPr>
              <a:t>Ресейлік КБИ стандарттары</a:t>
            </a:r>
            <a:endParaRPr lang="ru-RU" sz="24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166813" y="1116122"/>
            <a:ext cx="9801225" cy="4678204"/>
          </a:xfrm>
          <a:prstGeom prst="rect">
            <a:avLst/>
          </a:prstGeom>
        </p:spPr>
        <p:txBody>
          <a:bodyPr wrap="square">
            <a:spAutoFit/>
          </a:bodyPr>
          <a:lstStyle/>
          <a:p>
            <a:pPr marL="342900" lvl="0" indent="-342900" algn="just">
              <a:spcAft>
                <a:spcPts val="0"/>
              </a:spcAft>
              <a:buSzPts val="1000"/>
              <a:buFont typeface="Symbol" panose="05050102010706020507" pitchFamily="18" charset="2"/>
              <a:buChar char=""/>
              <a:tabLst>
                <a:tab pos="-3048000" algn="l"/>
              </a:tabLst>
            </a:pPr>
            <a:r>
              <a:rPr lang="ru-RU" sz="2000" dirty="0">
                <a:latin typeface="Times New Roman" panose="02020603050405020304" pitchFamily="18" charset="0"/>
                <a:ea typeface="Times New Roman" panose="02020603050405020304" pitchFamily="18" charset="0"/>
              </a:rPr>
              <a:t>МЕСТ Р 51605 2000  "</a:t>
            </a:r>
            <a:r>
              <a:rPr lang="kk-KZ" sz="2000" dirty="0">
                <a:latin typeface="Times New Roman" panose="02020603050405020304" pitchFamily="18" charset="0"/>
                <a:ea typeface="Times New Roman" panose="02020603050405020304" pitchFamily="18" charset="0"/>
              </a:rPr>
              <a:t>Топографиялық сандық карталар</a:t>
            </a:r>
            <a:r>
              <a:rPr lang="ru-RU" sz="2000" dirty="0">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Жалпы талаптар</a:t>
            </a:r>
            <a:r>
              <a:rPr lang="ru-RU" sz="2000"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3048000" algn="l"/>
              </a:tabLst>
            </a:pPr>
            <a:r>
              <a:rPr lang="ru-RU" sz="2000" dirty="0">
                <a:latin typeface="Times New Roman" panose="02020603050405020304" pitchFamily="18" charset="0"/>
                <a:ea typeface="Times New Roman" panose="02020603050405020304" pitchFamily="18" charset="0"/>
              </a:rPr>
              <a:t>МЕСТ Р 51606-2000 "</a:t>
            </a:r>
            <a:r>
              <a:rPr lang="kk-KZ" sz="2000" dirty="0">
                <a:latin typeface="Times New Roman" panose="02020603050405020304" pitchFamily="18" charset="0"/>
                <a:ea typeface="Times New Roman" panose="02020603050405020304" pitchFamily="18" charset="0"/>
              </a:rPr>
              <a:t>Топографиялық сандық карталар</a:t>
            </a:r>
            <a:r>
              <a:rPr lang="ru-RU" sz="2000" dirty="0">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Сандық картографиялық ақпаратты классификациялау және кодтау жүйесі. Жалпы талаптар.</a:t>
            </a:r>
            <a:r>
              <a:rPr lang="ru-RU" sz="2000"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3048000" algn="l"/>
              </a:tabLst>
            </a:pPr>
            <a:r>
              <a:rPr lang="ru-RU" sz="2000" dirty="0">
                <a:latin typeface="Times New Roman" panose="02020603050405020304" pitchFamily="18" charset="0"/>
                <a:ea typeface="Times New Roman" panose="02020603050405020304" pitchFamily="18" charset="0"/>
              </a:rPr>
              <a:t>МЕСТ Р 51607-2000 "</a:t>
            </a:r>
            <a:r>
              <a:rPr lang="kk-KZ" sz="2000" dirty="0">
                <a:latin typeface="Times New Roman" panose="02020603050405020304" pitchFamily="18" charset="0"/>
                <a:ea typeface="Times New Roman" panose="02020603050405020304" pitchFamily="18" charset="0"/>
              </a:rPr>
              <a:t>Топографиялық сандық карталар</a:t>
            </a:r>
            <a:r>
              <a:rPr lang="ru-RU" sz="2000" dirty="0">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Картографиялық ақпаратты сандық сипаттау ережелері. Жалпы талаптар.</a:t>
            </a:r>
            <a:r>
              <a:rPr lang="ru-RU" sz="2000"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3048000" algn="l"/>
              </a:tabLst>
            </a:pPr>
            <a:r>
              <a:rPr lang="ru-RU" sz="2000" dirty="0">
                <a:latin typeface="Times New Roman" panose="02020603050405020304" pitchFamily="18" charset="0"/>
                <a:ea typeface="Times New Roman" panose="02020603050405020304" pitchFamily="18" charset="0"/>
              </a:rPr>
              <a:t>МЕСТ Р 51608-2000 " </a:t>
            </a:r>
            <a:r>
              <a:rPr lang="kk-KZ" sz="2000" dirty="0">
                <a:latin typeface="Times New Roman" panose="02020603050405020304" pitchFamily="18" charset="0"/>
                <a:ea typeface="Times New Roman" panose="02020603050405020304" pitchFamily="18" charset="0"/>
              </a:rPr>
              <a:t>Топографиялық сандық карталар</a:t>
            </a:r>
            <a:r>
              <a:rPr lang="ru-RU" sz="2000" dirty="0">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Сапа талаптары</a:t>
            </a:r>
            <a:r>
              <a:rPr lang="ru-RU" sz="2000"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3048000" algn="l"/>
              </a:tabLst>
            </a:pPr>
            <a:r>
              <a:rPr lang="ru-RU" sz="2000" dirty="0">
                <a:latin typeface="Times New Roman" panose="02020603050405020304" pitchFamily="18" charset="0"/>
                <a:ea typeface="Times New Roman" panose="02020603050405020304" pitchFamily="18" charset="0"/>
              </a:rPr>
              <a:t>МЕСТ Р 52155-2003 "</a:t>
            </a:r>
            <a:r>
              <a:rPr lang="kk-KZ" sz="2000" dirty="0">
                <a:latin typeface="Times New Roman" panose="02020603050405020304" pitchFamily="18" charset="0"/>
                <a:ea typeface="Times New Roman" panose="02020603050405020304" pitchFamily="18" charset="0"/>
              </a:rPr>
              <a:t>Федералды, аймақтық, муниципалды географиялық ақпараттық жүйелер. Жалпы техникалық талаптар.</a:t>
            </a:r>
            <a:r>
              <a:rPr lang="ru-RU" sz="2000"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3048000" algn="l"/>
              </a:tabLst>
            </a:pPr>
            <a:r>
              <a:rPr lang="ru-RU" sz="2000" dirty="0">
                <a:latin typeface="Times New Roman" panose="02020603050405020304" pitchFamily="18" charset="0"/>
                <a:ea typeface="Times New Roman" panose="02020603050405020304" pitchFamily="18" charset="0"/>
              </a:rPr>
              <a:t>МЕСТ Р ИСО 19105-2003 "</a:t>
            </a:r>
            <a:r>
              <a:rPr lang="ru-RU" sz="2000" dirty="0" err="1">
                <a:latin typeface="Times New Roman" panose="02020603050405020304" pitchFamily="18" charset="0"/>
                <a:ea typeface="Times New Roman" panose="02020603050405020304" pitchFamily="18" charset="0"/>
              </a:rPr>
              <a:t>Географи</a:t>
            </a:r>
            <a:r>
              <a:rPr lang="kk-KZ" sz="2000" dirty="0">
                <a:latin typeface="Times New Roman" panose="02020603050405020304" pitchFamily="18" charset="0"/>
                <a:ea typeface="Times New Roman" panose="02020603050405020304" pitchFamily="18" charset="0"/>
              </a:rPr>
              <a:t>ялық ақпарат</a:t>
            </a:r>
            <a:r>
              <a:rPr lang="ru-RU" sz="2000" dirty="0">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Сәйкес келу және тексеру</a:t>
            </a:r>
            <a:r>
              <a:rPr lang="ru-RU" sz="2000"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3048000" algn="l"/>
              </a:tabLst>
            </a:pPr>
            <a:r>
              <a:rPr lang="ru-RU" sz="2000" dirty="0">
                <a:latin typeface="Times New Roman" panose="02020603050405020304" pitchFamily="18" charset="0"/>
                <a:ea typeface="Times New Roman" panose="02020603050405020304" pitchFamily="18" charset="0"/>
              </a:rPr>
              <a:t>МЕСТ Р ИСО 19113-2003 "</a:t>
            </a:r>
            <a:r>
              <a:rPr lang="ru-RU" sz="2000" dirty="0" err="1">
                <a:latin typeface="Times New Roman" panose="02020603050405020304" pitchFamily="18" charset="0"/>
                <a:ea typeface="Times New Roman" panose="02020603050405020304" pitchFamily="18" charset="0"/>
              </a:rPr>
              <a:t>Географи</a:t>
            </a:r>
            <a:r>
              <a:rPr lang="kk-KZ" sz="2000" dirty="0">
                <a:latin typeface="Times New Roman" panose="02020603050405020304" pitchFamily="18" charset="0"/>
                <a:ea typeface="Times New Roman" panose="02020603050405020304" pitchFamily="18" charset="0"/>
              </a:rPr>
              <a:t>ялық ақпарат</a:t>
            </a:r>
            <a:r>
              <a:rPr lang="ru-RU" sz="2000" dirty="0">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Сапаны бағалау ұстанымдары</a:t>
            </a:r>
            <a:r>
              <a:rPr lang="ru-RU" sz="2000"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3048000" algn="l"/>
              </a:tabLst>
            </a:pPr>
            <a:r>
              <a:rPr lang="ru-RU" sz="2000" dirty="0">
                <a:latin typeface="Times New Roman" panose="02020603050405020304" pitchFamily="18" charset="0"/>
                <a:ea typeface="Times New Roman" panose="02020603050405020304" pitchFamily="18" charset="0"/>
              </a:rPr>
              <a:t>МЕСТ Р 52438-2005 </a:t>
            </a:r>
            <a:r>
              <a:rPr lang="ru-RU" sz="2000" dirty="0" err="1">
                <a:latin typeface="Times New Roman" panose="02020603050405020304" pitchFamily="18" charset="0"/>
                <a:ea typeface="Times New Roman" panose="02020603050405020304" pitchFamily="18" charset="0"/>
              </a:rPr>
              <a:t>Географи</a:t>
            </a:r>
            <a:r>
              <a:rPr lang="kk-KZ" sz="2000" dirty="0">
                <a:latin typeface="Times New Roman" panose="02020603050405020304" pitchFamily="18" charset="0"/>
                <a:ea typeface="Times New Roman" panose="02020603050405020304" pitchFamily="18" charset="0"/>
              </a:rPr>
              <a:t>ялық ақпараттық жүйелер</a:t>
            </a:r>
            <a:r>
              <a:rPr lang="ru-RU" sz="2000" dirty="0">
                <a:latin typeface="Times New Roman" panose="02020603050405020304" pitchFamily="18" charset="0"/>
                <a:ea typeface="Times New Roman" panose="02020603050405020304" pitchFamily="18" charset="0"/>
              </a:rPr>
              <a:t>. Термин</a:t>
            </a:r>
            <a:r>
              <a:rPr lang="kk-KZ" sz="2000" dirty="0">
                <a:latin typeface="Times New Roman" panose="02020603050405020304" pitchFamily="18" charset="0"/>
                <a:ea typeface="Times New Roman" panose="02020603050405020304" pitchFamily="18" charset="0"/>
              </a:rPr>
              <a:t>дер және анықтамалары</a:t>
            </a:r>
            <a:r>
              <a:rPr lang="ru-RU" sz="2000"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3048000" algn="l"/>
              </a:tabLst>
            </a:pPr>
            <a:r>
              <a:rPr lang="ru-RU" sz="2000" dirty="0">
                <a:latin typeface="Times New Roman" panose="02020603050405020304" pitchFamily="18" charset="0"/>
                <a:ea typeface="Times New Roman" panose="02020603050405020304" pitchFamily="18" charset="0"/>
              </a:rPr>
              <a:t>МЕСТ Р 52439-2005 </a:t>
            </a:r>
            <a:r>
              <a:rPr lang="kk-KZ" sz="2000" dirty="0">
                <a:latin typeface="Times New Roman" panose="02020603050405020304" pitchFamily="18" charset="0"/>
                <a:ea typeface="Times New Roman" panose="02020603050405020304" pitchFamily="18" charset="0"/>
              </a:rPr>
              <a:t>Жергілікті жердің сандық үлгілері</a:t>
            </a:r>
            <a:r>
              <a:rPr lang="ru-RU" sz="2000" dirty="0">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Жергілікті жер объектілерінің каталогы</a:t>
            </a:r>
            <a:r>
              <a:rPr lang="ru-RU" sz="2000" dirty="0">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Құрамына қойылатын талаптар</a:t>
            </a:r>
            <a:r>
              <a:rPr lang="ru-RU" sz="2000"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3048000" algn="l"/>
              </a:tabLst>
            </a:pPr>
            <a:r>
              <a:rPr lang="ru-RU" sz="2000" dirty="0">
                <a:latin typeface="Times New Roman" panose="02020603050405020304" pitchFamily="18" charset="0"/>
                <a:ea typeface="Times New Roman" panose="02020603050405020304" pitchFamily="18" charset="0"/>
              </a:rPr>
              <a:t>МЕСТ Р 52440-2005 </a:t>
            </a:r>
            <a:r>
              <a:rPr lang="kk-KZ" sz="2000" dirty="0">
                <a:latin typeface="Times New Roman" panose="02020603050405020304" pitchFamily="18" charset="0"/>
                <a:ea typeface="Times New Roman" panose="02020603050405020304" pitchFamily="18" charset="0"/>
              </a:rPr>
              <a:t>Жергілікті жердің сандық үлгілері</a:t>
            </a:r>
            <a:r>
              <a:rPr lang="ru-RU" sz="2000" dirty="0">
                <a:latin typeface="Times New Roman" panose="02020603050405020304" pitchFamily="18" charset="0"/>
                <a:ea typeface="Times New Roman" panose="02020603050405020304" pitchFamily="18" charset="0"/>
              </a:rPr>
              <a:t>. </a:t>
            </a:r>
            <a:r>
              <a:rPr lang="kk-KZ" sz="2000" dirty="0">
                <a:latin typeface="Times New Roman" panose="02020603050405020304" pitchFamily="18" charset="0"/>
                <a:ea typeface="Times New Roman" panose="02020603050405020304" pitchFamily="18" charset="0"/>
              </a:rPr>
              <a:t>Жалпы талаптар</a:t>
            </a:r>
            <a:r>
              <a:rPr lang="ru-RU" sz="2000" dirty="0">
                <a:latin typeface="Times New Roman" panose="02020603050405020304" pitchFamily="18" charset="0"/>
                <a:ea typeface="Times New Roman" panose="02020603050405020304" pitchFamily="18" charset="0"/>
              </a:rPr>
              <a:t>.</a:t>
            </a:r>
            <a:endParaRPr lang="ru-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214975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7887" y="1164818"/>
            <a:ext cx="8910638" cy="1908215"/>
          </a:xfrm>
          <a:prstGeom prst="rect">
            <a:avLst/>
          </a:prstGeom>
        </p:spPr>
        <p:txBody>
          <a:bodyPr wrap="square">
            <a:spAutoFit/>
          </a:bodyPr>
          <a:lstStyle/>
          <a:p>
            <a:pPr marL="342900" lvl="0" indent="-342900" algn="just">
              <a:spcAft>
                <a:spcPts val="0"/>
              </a:spcAft>
              <a:buSzPts val="1000"/>
              <a:buFont typeface="Symbol" panose="05050102010706020507" pitchFamily="18" charset="2"/>
              <a:buChar char=""/>
              <a:tabLst>
                <a:tab pos="-3048000" algn="l"/>
              </a:tabLst>
            </a:pPr>
            <a:r>
              <a:rPr lang="ru-RU" dirty="0">
                <a:latin typeface="Times New Roman" panose="02020603050405020304" pitchFamily="18" charset="0"/>
                <a:ea typeface="Times New Roman" panose="02020603050405020304" pitchFamily="18" charset="0"/>
              </a:rPr>
              <a:t>МЕСТ Р 52571-2006 </a:t>
            </a:r>
            <a:r>
              <a:rPr lang="ru-RU" dirty="0" err="1">
                <a:latin typeface="Times New Roman" panose="02020603050405020304" pitchFamily="18" charset="0"/>
                <a:ea typeface="Times New Roman" panose="02020603050405020304" pitchFamily="18" charset="0"/>
              </a:rPr>
              <a:t>Географи</a:t>
            </a:r>
            <a:r>
              <a:rPr lang="kk-KZ" dirty="0">
                <a:latin typeface="Times New Roman" panose="02020603050405020304" pitchFamily="18" charset="0"/>
                <a:ea typeface="Times New Roman" panose="02020603050405020304" pitchFamily="18" charset="0"/>
              </a:rPr>
              <a:t>ялық ақпараттық жүйелер</a:t>
            </a:r>
            <a:r>
              <a:rPr lang="ru-RU" dirty="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Кеңістіктік мәліметтердің сәйкес келуі</a:t>
            </a:r>
            <a:r>
              <a:rPr lang="ru-RU" dirty="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Жалпы талаптар</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3048000" algn="l"/>
              </a:tabLst>
            </a:pPr>
            <a:r>
              <a:rPr lang="ru-RU" dirty="0">
                <a:latin typeface="Times New Roman" panose="02020603050405020304" pitchFamily="18" charset="0"/>
                <a:ea typeface="Times New Roman" panose="02020603050405020304" pitchFamily="18" charset="0"/>
              </a:rPr>
              <a:t>МЕСТ Р 52572-2006 </a:t>
            </a:r>
            <a:r>
              <a:rPr lang="ru-RU" dirty="0" err="1">
                <a:latin typeface="Times New Roman" panose="02020603050405020304" pitchFamily="18" charset="0"/>
                <a:ea typeface="Times New Roman" panose="02020603050405020304" pitchFamily="18" charset="0"/>
              </a:rPr>
              <a:t>Географи</a:t>
            </a:r>
            <a:r>
              <a:rPr lang="kk-KZ" dirty="0">
                <a:latin typeface="Times New Roman" panose="02020603050405020304" pitchFamily="18" charset="0"/>
                <a:ea typeface="Times New Roman" panose="02020603050405020304" pitchFamily="18" charset="0"/>
              </a:rPr>
              <a:t>ялық ақпараттық жүйелер</a:t>
            </a:r>
            <a:r>
              <a:rPr lang="ru-RU" dirty="0">
                <a:latin typeface="Times New Roman" panose="02020603050405020304" pitchFamily="18" charset="0"/>
                <a:ea typeface="Times New Roman" panose="02020603050405020304" pitchFamily="18" charset="0"/>
              </a:rPr>
              <a:t>. Координат</a:t>
            </a:r>
            <a:r>
              <a:rPr lang="kk-KZ" dirty="0">
                <a:latin typeface="Times New Roman" panose="02020603050405020304" pitchFamily="18" charset="0"/>
                <a:ea typeface="Times New Roman" panose="02020603050405020304" pitchFamily="18" charset="0"/>
              </a:rPr>
              <a:t>алық негіз</a:t>
            </a:r>
            <a:r>
              <a:rPr lang="ru-RU" dirty="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Жалпы талаптар</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3048000" algn="l"/>
              </a:tabLst>
            </a:pPr>
            <a:r>
              <a:rPr lang="ru-RU" dirty="0">
                <a:latin typeface="Times New Roman" panose="02020603050405020304" pitchFamily="18" charset="0"/>
                <a:ea typeface="Times New Roman" panose="02020603050405020304" pitchFamily="18" charset="0"/>
              </a:rPr>
              <a:t>МЕСТ Р 52573-2006 </a:t>
            </a:r>
            <a:r>
              <a:rPr lang="ru-RU" dirty="0" err="1">
                <a:latin typeface="Times New Roman" panose="02020603050405020304" pitchFamily="18" charset="0"/>
                <a:ea typeface="Times New Roman" panose="02020603050405020304" pitchFamily="18" charset="0"/>
              </a:rPr>
              <a:t>Географи</a:t>
            </a:r>
            <a:r>
              <a:rPr lang="kk-KZ" dirty="0">
                <a:latin typeface="Times New Roman" panose="02020603050405020304" pitchFamily="18" charset="0"/>
                <a:ea typeface="Times New Roman" panose="02020603050405020304" pitchFamily="18" charset="0"/>
              </a:rPr>
              <a:t>ялық ақпарат</a:t>
            </a:r>
            <a:r>
              <a:rPr lang="ru-RU" dirty="0">
                <a:latin typeface="Times New Roman" panose="02020603050405020304" pitchFamily="18" charset="0"/>
                <a:ea typeface="Times New Roman" panose="02020603050405020304" pitchFamily="18" charset="0"/>
              </a:rPr>
              <a:t>. Мета</a:t>
            </a:r>
            <a:r>
              <a:rPr lang="kk-KZ" dirty="0">
                <a:latin typeface="Times New Roman" panose="02020603050405020304" pitchFamily="18" charset="0"/>
                <a:ea typeface="Times New Roman" panose="02020603050405020304" pitchFamily="18" charset="0"/>
              </a:rPr>
              <a:t>мәліметтер</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algn="ctr">
              <a:spcAft>
                <a:spcPts val="0"/>
              </a:spcAft>
            </a:pPr>
            <a:r>
              <a:rPr lang="kk-KZ" sz="2800" b="1" dirty="0">
                <a:latin typeface="Times New Roman" panose="02020603050405020304" pitchFamily="18" charset="0"/>
                <a:ea typeface="Times New Roman" panose="02020603050405020304" pitchFamily="18" charset="0"/>
              </a:rPr>
              <a:t>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085819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77718" y="689548"/>
            <a:ext cx="5486400" cy="461665"/>
          </a:xfrm>
          <a:prstGeom prst="rect">
            <a:avLst/>
          </a:prstGeom>
          <a:noFill/>
        </p:spPr>
        <p:txBody>
          <a:bodyPr wrap="square" rtlCol="0">
            <a:spAutoFit/>
          </a:bodyPr>
          <a:lstStyle/>
          <a:p>
            <a:r>
              <a:rPr lang="kk-KZ" sz="2400" dirty="0" smtClean="0"/>
              <a:t>Бақылау сұрақтары</a:t>
            </a:r>
            <a:endParaRPr lang="ru-RU" sz="2400" dirty="0"/>
          </a:p>
        </p:txBody>
      </p:sp>
      <p:sp>
        <p:nvSpPr>
          <p:cNvPr id="3" name="Прямоугольник 2"/>
          <p:cNvSpPr/>
          <p:nvPr/>
        </p:nvSpPr>
        <p:spPr>
          <a:xfrm>
            <a:off x="706098" y="1746059"/>
            <a:ext cx="11069445" cy="1323439"/>
          </a:xfrm>
          <a:prstGeom prst="rect">
            <a:avLst/>
          </a:prstGeom>
        </p:spPr>
        <p:txBody>
          <a:bodyPr wrap="square">
            <a:spAutoFit/>
          </a:bodyPr>
          <a:lstStyle/>
          <a:p>
            <a:pPr marL="457200" indent="-457200">
              <a:buFont typeface="+mj-lt"/>
              <a:buAutoNum type="arabicPeriod"/>
            </a:pPr>
            <a:r>
              <a:rPr lang="kk-KZ" sz="2000" dirty="0" smtClean="0">
                <a:latin typeface="Times New Roman" panose="02020603050405020304" pitchFamily="18" charset="0"/>
                <a:ea typeface="Times New Roman" panose="02020603050405020304" pitchFamily="18" charset="0"/>
              </a:rPr>
              <a:t>Кеңістіктік </a:t>
            </a:r>
            <a:r>
              <a:rPr lang="kk-KZ" sz="2000" dirty="0">
                <a:latin typeface="Times New Roman" panose="02020603050405020304" pitchFamily="18" charset="0"/>
                <a:ea typeface="Times New Roman" panose="02020603050405020304" pitchFamily="18" charset="0"/>
              </a:rPr>
              <a:t>деректер </a:t>
            </a:r>
            <a:r>
              <a:rPr lang="kk-KZ" sz="2000" dirty="0" smtClean="0">
                <a:latin typeface="Times New Roman" panose="02020603050405020304" pitchFamily="18" charset="0"/>
                <a:ea typeface="Times New Roman" panose="02020603050405020304" pitchFamily="18" charset="0"/>
              </a:rPr>
              <a:t>инфрақұрылымының құрамы</a:t>
            </a:r>
          </a:p>
          <a:p>
            <a:pPr marL="457200" indent="-457200">
              <a:buFont typeface="+mj-lt"/>
              <a:buAutoNum type="arabicPeriod"/>
            </a:pPr>
            <a:r>
              <a:rPr lang="kk-KZ" sz="2000" dirty="0" smtClean="0">
                <a:latin typeface="Times New Roman" panose="02020603050405020304" pitchFamily="18" charset="0"/>
                <a:ea typeface="Times New Roman" panose="02020603050405020304" pitchFamily="18" charset="0"/>
              </a:rPr>
              <a:t>Кеңістіктік </a:t>
            </a:r>
            <a:r>
              <a:rPr lang="kk-KZ" sz="2000" dirty="0">
                <a:latin typeface="Times New Roman" panose="02020603050405020304" pitchFamily="18" charset="0"/>
                <a:ea typeface="Times New Roman" panose="02020603050405020304" pitchFamily="18" charset="0"/>
              </a:rPr>
              <a:t>деректер инфрақұрылымындағы негізгі </a:t>
            </a:r>
            <a:r>
              <a:rPr lang="kk-KZ" sz="2000" dirty="0" smtClean="0">
                <a:latin typeface="Times New Roman" panose="02020603050405020304" pitchFamily="18" charset="0"/>
                <a:ea typeface="Times New Roman" panose="02020603050405020304" pitchFamily="18" charset="0"/>
              </a:rPr>
              <a:t>стандарттар</a:t>
            </a:r>
          </a:p>
          <a:p>
            <a:pPr marL="457200" indent="-457200">
              <a:buFont typeface="+mj-lt"/>
              <a:buAutoNum type="arabicPeriod"/>
            </a:pPr>
            <a:r>
              <a:rPr lang="kk-KZ" sz="2000" dirty="0" smtClean="0">
                <a:latin typeface="Times New Roman" panose="02020603050405020304" pitchFamily="18" charset="0"/>
                <a:cs typeface="Times New Roman" panose="02020603050405020304" pitchFamily="18" charset="0"/>
              </a:rPr>
              <a:t>Краудсорсинг</a:t>
            </a:r>
            <a:r>
              <a:rPr lang="kk-KZ" sz="2000" dirty="0" smtClean="0">
                <a:latin typeface="Times New Roman" panose="02020603050405020304" pitchFamily="18" charset="0"/>
              </a:rPr>
              <a:t>тің </a:t>
            </a:r>
            <a:r>
              <a:rPr lang="kk-KZ" sz="2000" dirty="0" smtClean="0">
                <a:latin typeface="Times New Roman" panose="02020603050405020304" pitchFamily="18" charset="0"/>
              </a:rPr>
              <a:t>түсінігі</a:t>
            </a:r>
          </a:p>
          <a:p>
            <a:pPr marL="457200" indent="-457200">
              <a:buFont typeface="+mj-lt"/>
              <a:buAutoNum type="arabicPeriod"/>
            </a:pPr>
            <a:r>
              <a:rPr lang="kk-KZ" sz="2000" dirty="0" smtClean="0">
                <a:latin typeface="Times New Roman" panose="02020603050405020304" pitchFamily="18" charset="0"/>
                <a:ea typeface="Times New Roman" panose="02020603050405020304" pitchFamily="18" charset="0"/>
              </a:rPr>
              <a:t>Геоақпараттану түсінігі</a:t>
            </a:r>
            <a:endParaRPr lang="en-US" sz="2000" dirty="0" smtClean="0">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706098" y="3914324"/>
            <a:ext cx="7580652" cy="1323439"/>
          </a:xfrm>
          <a:prstGeom prst="rect">
            <a:avLst/>
          </a:prstGeom>
        </p:spPr>
        <p:txBody>
          <a:bodyPr wrap="square">
            <a:spAutoFit/>
          </a:bodyPr>
          <a:lstStyle/>
          <a:p>
            <a:pPr marL="457200" indent="-457200">
              <a:spcAft>
                <a:spcPts val="0"/>
              </a:spcAft>
              <a:buFont typeface="+mj-lt"/>
              <a:buAutoNum type="arabicPeriod"/>
            </a:pPr>
            <a:r>
              <a:rPr lang="kk-KZ" sz="2000" dirty="0" smtClean="0">
                <a:effectLst/>
                <a:latin typeface="Times New Roman" panose="02020603050405020304" pitchFamily="18" charset="0"/>
                <a:ea typeface="Times New Roman" panose="02020603050405020304" pitchFamily="18" charset="0"/>
              </a:rPr>
              <a:t>ГАК негізгі </a:t>
            </a:r>
            <a:r>
              <a:rPr lang="kk-KZ" sz="2000" dirty="0" smtClean="0">
                <a:effectLst/>
                <a:latin typeface="Times New Roman" panose="02020603050405020304" pitchFamily="18" charset="0"/>
                <a:ea typeface="Times New Roman" panose="02020603050405020304" pitchFamily="18" charset="0"/>
              </a:rPr>
              <a:t>функциялары</a:t>
            </a:r>
          </a:p>
          <a:p>
            <a:pPr marL="457200" indent="-457200">
              <a:spcAft>
                <a:spcPts val="0"/>
              </a:spcAft>
              <a:buFont typeface="+mj-lt"/>
              <a:buAutoNum type="arabicPeriod"/>
            </a:pPr>
            <a:r>
              <a:rPr lang="kk-KZ" sz="2000" dirty="0">
                <a:latin typeface="Times New Roman" panose="02020603050405020304" pitchFamily="18" charset="0"/>
                <a:ea typeface="Times New Roman" panose="02020603050405020304" pitchFamily="18" charset="0"/>
              </a:rPr>
              <a:t>Геоақпараттық </a:t>
            </a:r>
            <a:r>
              <a:rPr lang="kk-KZ" sz="2000" dirty="0" smtClean="0">
                <a:latin typeface="Times New Roman" panose="02020603050405020304" pitchFamily="18" charset="0"/>
                <a:ea typeface="Times New Roman" panose="02020603050405020304" pitchFamily="18" charset="0"/>
              </a:rPr>
              <a:t>кеңістік түсінігі</a:t>
            </a:r>
          </a:p>
          <a:p>
            <a:pPr marL="457200" indent="-457200">
              <a:buFont typeface="+mj-lt"/>
              <a:buAutoNum type="arabicPeriod"/>
            </a:pPr>
            <a:r>
              <a:rPr lang="kk-KZ" sz="2000" dirty="0">
                <a:latin typeface="Times New Roman" panose="02020603050405020304" pitchFamily="18" charset="0"/>
                <a:cs typeface="Times New Roman" panose="02020603050405020304" pitchFamily="18" charset="0"/>
              </a:rPr>
              <a:t>Геоақпараттық картографиялауды</a:t>
            </a:r>
            <a:r>
              <a:rPr lang="en-US"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құрудың негізгі формалары</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spcAft>
                <a:spcPts val="0"/>
              </a:spcAft>
              <a:buFont typeface="+mj-lt"/>
              <a:buAutoNum type="arabicPeriod"/>
            </a:pPr>
            <a:r>
              <a:rPr lang="kk-KZ" sz="2000" dirty="0">
                <a:latin typeface="Times New Roman" panose="02020603050405020304" pitchFamily="18" charset="0"/>
                <a:ea typeface="Times New Roman" panose="02020603050405020304" pitchFamily="18" charset="0"/>
              </a:rPr>
              <a:t>ГАК</a:t>
            </a:r>
            <a:r>
              <a:rPr lang="en-US"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a:t>
            </a:r>
            <a:r>
              <a:rPr lang="kk-KZ" sz="2000" dirty="0">
                <a:latin typeface="Times New Roman" panose="02020603050405020304" pitchFamily="18" charset="0"/>
                <a:ea typeface="Times New Roman" panose="02020603050405020304" pitchFamily="18" charset="0"/>
              </a:rPr>
              <a:t>Геоақпараттық кеңістік) тағайындалуы</a:t>
            </a:r>
            <a:endParaRPr lang="ru-RU" sz="2000" dirty="0">
              <a:effectLst/>
              <a:latin typeface="Times New Roman" panose="02020603050405020304" pitchFamily="18" charset="0"/>
              <a:ea typeface="Times New Roman" panose="02020603050405020304" pitchFamily="18" charset="0"/>
            </a:endParaRPr>
          </a:p>
        </p:txBody>
      </p:sp>
      <p:sp>
        <p:nvSpPr>
          <p:cNvPr id="6" name="TextBox 5"/>
          <p:cNvSpPr txBox="1"/>
          <p:nvPr/>
        </p:nvSpPr>
        <p:spPr>
          <a:xfrm>
            <a:off x="900112" y="1268707"/>
            <a:ext cx="971741" cy="369332"/>
          </a:xfrm>
          <a:prstGeom prst="rect">
            <a:avLst/>
          </a:prstGeom>
          <a:noFill/>
        </p:spPr>
        <p:txBody>
          <a:bodyPr wrap="none" rtlCol="0">
            <a:spAutoFit/>
          </a:bodyPr>
          <a:lstStyle/>
          <a:p>
            <a:r>
              <a:rPr lang="ru-RU" dirty="0" smtClean="0">
                <a:latin typeface="Times New Roman" panose="02020603050405020304" pitchFamily="18" charset="0"/>
                <a:cs typeface="Times New Roman" panose="02020603050405020304" pitchFamily="18" charset="0"/>
              </a:rPr>
              <a:t>1 </a:t>
            </a:r>
            <a:r>
              <a:rPr lang="kk-KZ" dirty="0" smtClean="0">
                <a:latin typeface="Times New Roman" panose="02020603050405020304" pitchFamily="18" charset="0"/>
                <a:cs typeface="Times New Roman" panose="02020603050405020304" pitchFamily="18" charset="0"/>
              </a:rPr>
              <a:t>нұсқа </a:t>
            </a:r>
            <a:endParaRPr lang="ru-RU"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200149" y="3436972"/>
            <a:ext cx="971741"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2</a:t>
            </a:r>
            <a:r>
              <a:rPr lang="ru-RU"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нұсқа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1560416"/>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423</TotalTime>
  <Words>440</Words>
  <Application>Microsoft Office PowerPoint</Application>
  <PresentationFormat>Широкоэкранный</PresentationFormat>
  <Paragraphs>62</Paragraphs>
  <Slides>10</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Calibri</vt:lpstr>
      <vt:lpstr>Calibri Light</vt:lpstr>
      <vt:lpstr>Symbol</vt:lpstr>
      <vt:lpstr>Times New Roman</vt:lpstr>
      <vt:lpstr>Ретро</vt:lpstr>
      <vt:lpstr>Кеңістіктік деректердің инфрақұрылымы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Кеңістіктік мәліметтердің инфрақұрылымы</dc:title>
  <dc:creator>MARJAN</dc:creator>
  <cp:lastModifiedBy>MARJAN</cp:lastModifiedBy>
  <cp:revision>22</cp:revision>
  <dcterms:created xsi:type="dcterms:W3CDTF">2018-02-07T11:21:51Z</dcterms:created>
  <dcterms:modified xsi:type="dcterms:W3CDTF">2018-02-28T05:47:55Z</dcterms:modified>
</cp:coreProperties>
</file>